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56"/>
  </p:notesMasterIdLst>
  <p:sldIdLst>
    <p:sldId id="257" r:id="rId2"/>
    <p:sldId id="259" r:id="rId3"/>
    <p:sldId id="260" r:id="rId4"/>
    <p:sldId id="261" r:id="rId5"/>
    <p:sldId id="262" r:id="rId6"/>
    <p:sldId id="329" r:id="rId7"/>
    <p:sldId id="317" r:id="rId8"/>
    <p:sldId id="264" r:id="rId9"/>
    <p:sldId id="268" r:id="rId10"/>
    <p:sldId id="339" r:id="rId11"/>
    <p:sldId id="272" r:id="rId12"/>
    <p:sldId id="274" r:id="rId13"/>
    <p:sldId id="275" r:id="rId14"/>
    <p:sldId id="276" r:id="rId15"/>
    <p:sldId id="277" r:id="rId16"/>
    <p:sldId id="336" r:id="rId17"/>
    <p:sldId id="337" r:id="rId18"/>
    <p:sldId id="338" r:id="rId19"/>
    <p:sldId id="278" r:id="rId20"/>
    <p:sldId id="284" r:id="rId21"/>
    <p:sldId id="328" r:id="rId22"/>
    <p:sldId id="285" r:id="rId23"/>
    <p:sldId id="286" r:id="rId24"/>
    <p:sldId id="287" r:id="rId25"/>
    <p:sldId id="288" r:id="rId26"/>
    <p:sldId id="348" r:id="rId27"/>
    <p:sldId id="292" r:id="rId28"/>
    <p:sldId id="340" r:id="rId29"/>
    <p:sldId id="351" r:id="rId30"/>
    <p:sldId id="341" r:id="rId31"/>
    <p:sldId id="350" r:id="rId32"/>
    <p:sldId id="342" r:id="rId33"/>
    <p:sldId id="349" r:id="rId34"/>
    <p:sldId id="343" r:id="rId35"/>
    <p:sldId id="347" r:id="rId36"/>
    <p:sldId id="344" r:id="rId37"/>
    <p:sldId id="346" r:id="rId38"/>
    <p:sldId id="345" r:id="rId39"/>
    <p:sldId id="296" r:id="rId40"/>
    <p:sldId id="303" r:id="rId41"/>
    <p:sldId id="304" r:id="rId42"/>
    <p:sldId id="306" r:id="rId43"/>
    <p:sldId id="307" r:id="rId44"/>
    <p:sldId id="333" r:id="rId45"/>
    <p:sldId id="334" r:id="rId46"/>
    <p:sldId id="335" r:id="rId47"/>
    <p:sldId id="309" r:id="rId48"/>
    <p:sldId id="310" r:id="rId49"/>
    <p:sldId id="330" r:id="rId50"/>
    <p:sldId id="331" r:id="rId51"/>
    <p:sldId id="332" r:id="rId52"/>
    <p:sldId id="312" r:id="rId53"/>
    <p:sldId id="318" r:id="rId54"/>
    <p:sldId id="315" r:id="rId5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2ABD714-A72A-41E0-A7E7-2FCDBE22BB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6554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49F9EE3-E305-4D52-BDD2-DDE490F79126}" type="slidenum">
              <a:rPr lang="en-US" altLang="zh-TW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zh-TW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51D2AD5-3F52-459D-A301-F0B6EACDF12F}" type="slidenum">
              <a:rPr lang="en-US" altLang="zh-TW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zh-TW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178502F-C3A4-497F-B59A-B4FF8997194C}" type="slidenum">
              <a:rPr lang="en-US" altLang="zh-TW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zh-TW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1012063-9CF1-4E6D-81CF-8AD93E805CD2}" type="slidenum">
              <a:rPr lang="en-US" altLang="zh-TW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zh-TW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68F379C-3493-422C-86A1-5BA7DAE256E1}" type="slidenum">
              <a:rPr lang="en-US" altLang="zh-TW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zh-TW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F4743DF-20DE-4287-B4F4-A6B567FA824E}" type="slidenum">
              <a:rPr lang="en-US" altLang="zh-TW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zh-TW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52426E8-987E-4C63-BDB6-C2741EE2A93A}" type="slidenum">
              <a:rPr lang="en-US" altLang="zh-TW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zh-TW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C796921-9315-4F47-A139-E7A6E2216B6D}" type="slidenum">
              <a:rPr lang="en-US" altLang="zh-TW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zh-TW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C9C8E23-3A34-48B2-ABF9-93EF2F5E5BD1}" type="slidenum">
              <a:rPr lang="en-US" altLang="zh-TW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zh-TW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3A0E9-D330-46BA-81E5-4772C63C222A}" type="slidenum">
              <a:rPr lang="en-US" altLang="zh-TW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zh-TW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F66F42F-CAE0-42CF-82B3-8E9322D97189}" type="slidenum">
              <a:rPr lang="en-US" altLang="zh-TW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zh-TW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6829B8C5-235F-4AA9-8A94-F7AB34B55A24}" type="slidenum">
              <a:rPr lang="en-US" altLang="zh-TW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zh-TW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  <p:sp>
        <p:nvSpPr>
          <p:cNvPr id="696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4E993D0-F126-48A8-B8EA-D24EA357A6CD}" type="slidenum">
              <a:rPr lang="en-US" altLang="zh-TW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E69E4FA-CC99-4FB5-853C-C2ED683F1C11}" type="slidenum">
              <a:rPr lang="en-US" altLang="zh-TW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zh-TW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8484A49-7E33-449C-B5C0-ADC0BCBEF091}" type="slidenum">
              <a:rPr lang="en-US" altLang="zh-TW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zh-TW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9CFBEBE-491F-48FD-BE94-029E1D5A7412}" type="slidenum">
              <a:rPr lang="en-US" altLang="zh-TW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zh-TW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61B6E36-3CEE-4AAF-8B08-4BB640C57393}" type="slidenum">
              <a:rPr lang="en-US" altLang="zh-TW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zh-TW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94E31D4-7240-4801-90F3-37BC8DE98914}" type="slidenum">
              <a:rPr lang="en-US" altLang="zh-TW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zh-TW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9F1DBE6-4C8E-45AA-A155-26E81916F8E9}" type="slidenum">
              <a:rPr lang="en-US" altLang="zh-TW" smtClean="0"/>
              <a:pPr eaLnBrk="1" hangingPunct="1">
                <a:spcBef>
                  <a:spcPct val="0"/>
                </a:spcBef>
              </a:pPr>
              <a:t>39</a:t>
            </a:fld>
            <a:endParaRPr lang="en-US" altLang="zh-TW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9D32593-2AE9-4ED8-BD3B-0E8E117998D7}" type="slidenum">
              <a:rPr lang="en-US" altLang="zh-TW" smtClean="0"/>
              <a:pPr eaLnBrk="1" hangingPunct="1">
                <a:spcBef>
                  <a:spcPct val="0"/>
                </a:spcBef>
              </a:pPr>
              <a:t>40</a:t>
            </a:fld>
            <a:endParaRPr lang="en-US" altLang="zh-TW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0985FE9-9017-4C5D-8C26-3A4F17F79C1D}" type="slidenum">
              <a:rPr lang="en-US" altLang="zh-TW" smtClean="0"/>
              <a:pPr eaLnBrk="1" hangingPunct="1">
                <a:spcBef>
                  <a:spcPct val="0"/>
                </a:spcBef>
              </a:pPr>
              <a:t>41</a:t>
            </a:fld>
            <a:endParaRPr lang="en-US" altLang="zh-TW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7431615-190E-4C92-8C08-3D546D173A0E}" type="slidenum">
              <a:rPr lang="en-US" altLang="zh-TW" smtClean="0"/>
              <a:pPr eaLnBrk="1" hangingPunct="1">
                <a:spcBef>
                  <a:spcPct val="0"/>
                </a:spcBef>
              </a:pPr>
              <a:t>42</a:t>
            </a:fld>
            <a:endParaRPr lang="en-US" altLang="zh-TW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1896190-938D-41E7-A219-5CD763F7BBF4}" type="slidenum">
              <a:rPr lang="en-US" altLang="zh-TW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zh-TW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404C75F-DC15-4386-B480-258641C66A34}" type="slidenum">
              <a:rPr lang="en-US" altLang="zh-TW" smtClean="0"/>
              <a:pPr eaLnBrk="1" hangingPunct="1">
                <a:spcBef>
                  <a:spcPct val="0"/>
                </a:spcBef>
              </a:pPr>
              <a:t>43</a:t>
            </a:fld>
            <a:endParaRPr lang="en-US" altLang="zh-TW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dirty="0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D2F9E1E-D099-40C2-9E2D-A2882B230698}" type="slidenum">
              <a:rPr lang="en-US" altLang="zh-TW" smtClean="0"/>
              <a:pPr eaLnBrk="1" hangingPunct="1">
                <a:spcBef>
                  <a:spcPct val="0"/>
                </a:spcBef>
              </a:pPr>
              <a:t>47</a:t>
            </a:fld>
            <a:endParaRPr lang="en-US" altLang="zh-TW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0FF0497-A6B8-40C6-8D9D-F4999BEF622B}" type="slidenum">
              <a:rPr lang="en-US" altLang="zh-TW" smtClean="0"/>
              <a:pPr eaLnBrk="1" hangingPunct="1">
                <a:spcBef>
                  <a:spcPct val="0"/>
                </a:spcBef>
              </a:pPr>
              <a:t>48</a:t>
            </a:fld>
            <a:endParaRPr lang="en-US" altLang="zh-TW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  <p:sp>
        <p:nvSpPr>
          <p:cNvPr id="942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4E0BEF9-B76C-4D7A-A077-A7661EC3A194}" type="slidenum">
              <a:rPr lang="en-US" altLang="zh-TW" smtClean="0"/>
              <a:pPr eaLnBrk="1" hangingPunct="1">
                <a:spcBef>
                  <a:spcPct val="0"/>
                </a:spcBef>
              </a:pPr>
              <a:t>49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  <p:sp>
        <p:nvSpPr>
          <p:cNvPr id="952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617F088-3480-4AEC-824A-1C04839777BA}" type="slidenum">
              <a:rPr lang="en-US" altLang="zh-TW" smtClean="0"/>
              <a:pPr eaLnBrk="1" hangingPunct="1">
                <a:spcBef>
                  <a:spcPct val="0"/>
                </a:spcBef>
              </a:pPr>
              <a:t>50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  <p:sp>
        <p:nvSpPr>
          <p:cNvPr id="962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27CA0CD-5A55-4DE5-A3E5-862D30337BCC}" type="slidenum">
              <a:rPr lang="en-US" altLang="zh-TW" smtClean="0"/>
              <a:pPr eaLnBrk="1" hangingPunct="1">
                <a:spcBef>
                  <a:spcPct val="0"/>
                </a:spcBef>
              </a:pPr>
              <a:t>51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CA1C222-3A15-40C7-9832-77F97D821ABD}" type="slidenum">
              <a:rPr lang="en-US" altLang="zh-TW" smtClean="0"/>
              <a:pPr eaLnBrk="1" hangingPunct="1">
                <a:spcBef>
                  <a:spcPct val="0"/>
                </a:spcBef>
              </a:pPr>
              <a:t>52</a:t>
            </a:fld>
            <a:endParaRPr lang="en-US" altLang="zh-TW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  <p:sp>
        <p:nvSpPr>
          <p:cNvPr id="983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61C0A3B4-EE00-4B48-AFD2-99C8EFDD6DD9}" type="slidenum">
              <a:rPr lang="en-US" altLang="zh-TW" smtClean="0"/>
              <a:pPr eaLnBrk="1" hangingPunct="1">
                <a:spcBef>
                  <a:spcPct val="0"/>
                </a:spcBef>
              </a:pPr>
              <a:t>53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C757BA9-61E5-472D-A1A9-B5510123B7A6}" type="slidenum">
              <a:rPr lang="en-US" altLang="zh-TW" smtClean="0"/>
              <a:pPr eaLnBrk="1" hangingPunct="1">
                <a:spcBef>
                  <a:spcPct val="0"/>
                </a:spcBef>
              </a:pPr>
              <a:t>54</a:t>
            </a:fld>
            <a:endParaRPr lang="en-US" altLang="zh-TW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66E77519-8733-41A5-AF16-C264E6289458}" type="slidenum">
              <a:rPr lang="en-US" altLang="zh-TW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zh-TW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689C98B-99EE-495A-ABA4-8DEE7DF00FD7}" type="slidenum">
              <a:rPr lang="en-US" altLang="zh-TW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zh-TW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2D442EB-1792-47E1-9CDA-84A417EA3048}" type="slidenum">
              <a:rPr lang="en-US" altLang="zh-TW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2E6D15D-596A-4A6F-A88D-88A1F948EC76}" type="slidenum">
              <a:rPr lang="en-US" altLang="zh-TW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8A9B8E2-EDD0-49AB-86BF-049C4E7FBC8B}" type="slidenum">
              <a:rPr lang="en-US" altLang="zh-TW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zh-TW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1E37CC1-1214-4DE7-BC21-A49F61FC1D74}" type="slidenum">
              <a:rPr lang="en-US" altLang="zh-TW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zh-TW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32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32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CDC6897-B97A-44FB-B061-B122650538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9793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6BED4-E47C-481D-BE3B-BA34AC025F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2294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951DA-17AF-4830-A2C8-990093EAFF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1586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01214-61B8-440B-863D-7874E9A071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3676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標題，文字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圖表版面配置區 3"/>
          <p:cNvSpPr>
            <a:spLocks noGrp="1"/>
          </p:cNvSpPr>
          <p:nvPr>
            <p:ph type="ch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35036-A864-4ABE-8255-D715A4A242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718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6D683-2B34-4381-A19F-47842C7871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642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BE8E0-4CC2-45AE-8592-9614CA53B1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357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65464-4689-437F-849A-589646B890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015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4759A-4BB1-45F8-AA33-D71D754DFA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718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E997C-AD05-4132-B0E5-34008ED896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967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F8936-C722-40B6-BC7D-3EB1E62294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79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3EEE0-6286-45D8-9377-2C8FFB3632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69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1618E-9F9E-4C58-9169-6523093A0E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133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/>
            <a:endParaRPr lang="zh-TW" altLang="zh-TW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/>
            <a:endParaRPr lang="zh-TW" altLang="zh-TW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/>
            <a:endParaRPr lang="zh-TW" altLang="zh-TW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/>
            <a:endParaRPr lang="zh-TW" altLang="zh-TW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/>
            <a:endParaRPr lang="zh-TW" altLang="zh-TW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/>
            <a:endParaRPr lang="zh-TW" altLang="zh-TW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/>
            <a:endParaRPr lang="zh-TW" altLang="zh-TW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310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10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1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B39460F3-9DA5-40D8-8790-BDEDA6957D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ea typeface="標楷體" pitchFamily="65" charset="-120"/>
              </a:rPr>
              <a:t>卓越經營品質獎說明</a:t>
            </a:r>
            <a:endParaRPr lang="en-US" altLang="zh-TW" sz="3600" dirty="0" smtClean="0">
              <a:ea typeface="標楷體" pitchFamily="65" charset="-12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None/>
            </a:pPr>
            <a:r>
              <a:rPr lang="zh-TW" altLang="en-US" sz="2800" b="1" dirty="0" smtClean="0">
                <a:ea typeface="標楷體" pitchFamily="65" charset="-120"/>
              </a:rPr>
              <a:t>中華民國品質學會</a:t>
            </a:r>
            <a:endParaRPr lang="en-US" altLang="zh-TW" sz="2800" b="1" dirty="0" smtClean="0"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None/>
            </a:pPr>
            <a:r>
              <a:rPr lang="zh-TW" altLang="en-US" sz="2800" b="1" dirty="0">
                <a:ea typeface="標楷體" pitchFamily="65" charset="-120"/>
              </a:rPr>
              <a:t>品質獎</a:t>
            </a:r>
            <a:r>
              <a:rPr lang="zh-TW" altLang="en-US" sz="2800" b="1" dirty="0" smtClean="0">
                <a:ea typeface="標楷體" pitchFamily="65" charset="-120"/>
              </a:rPr>
              <a:t>委員會</a:t>
            </a:r>
            <a:endParaRPr lang="en-US" altLang="zh-TW" sz="2800" b="1" dirty="0" smtClean="0"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None/>
            </a:pPr>
            <a:endParaRPr lang="en-US" altLang="zh-TW" sz="2800" b="1" dirty="0"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Tx/>
              <a:buNone/>
            </a:pP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六、卓越經營績效模式的特質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539552" y="1668959"/>
            <a:ext cx="4040188" cy="6397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（一）過程與成果並重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>
          <a:xfrm>
            <a:off x="755576" y="2772618"/>
            <a:ext cx="4040188" cy="2692107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領導</a:t>
            </a:r>
          </a:p>
          <a:p>
            <a:pPr eaLnBrk="1" hangingPunct="1"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策略規劃與創新</a:t>
            </a:r>
          </a:p>
          <a:p>
            <a:pPr eaLnBrk="1" hangingPunct="1"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顧客與市場</a:t>
            </a:r>
          </a:p>
          <a:p>
            <a:pPr eaLnBrk="1" hangingPunct="1"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資源管理</a:t>
            </a:r>
          </a:p>
          <a:p>
            <a:pPr eaLnBrk="1" hangingPunct="1"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營運管理</a:t>
            </a:r>
          </a:p>
          <a:p>
            <a:pPr eaLnBrk="1" hangingPunct="1"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資訊與知識管理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3"/>
          </p:nvPr>
        </p:nvSpPr>
        <p:spPr>
          <a:xfrm>
            <a:off x="4581327" y="2155558"/>
            <a:ext cx="4041775" cy="63976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對應之成果評審要項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4"/>
          </p:nvPr>
        </p:nvSpPr>
        <p:spPr>
          <a:xfrm>
            <a:off x="4581327" y="2906712"/>
            <a:ext cx="4041775" cy="261052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7.1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組織文化塑造與社會責任成果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7.2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策略規劃與創新成果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7.3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顧客與市場成果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7.4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資源管理成果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7.5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營運管理成果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7.6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資訊與知識管理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成果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6D683-2B34-4381-A19F-47842C78713E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12" name="文字版面配置區 7"/>
          <p:cNvSpPr txBox="1">
            <a:spLocks/>
          </p:cNvSpPr>
          <p:nvPr/>
        </p:nvSpPr>
        <p:spPr bwMode="auto">
          <a:xfrm>
            <a:off x="755576" y="2132856"/>
            <a:ext cx="40417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None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None/>
              <a:defRPr kumimoji="1"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kern="0" dirty="0" smtClean="0">
                <a:latin typeface="標楷體" pitchFamily="65" charset="-120"/>
                <a:ea typeface="標楷體" pitchFamily="65" charset="-120"/>
              </a:rPr>
              <a:t>過程評審要項</a:t>
            </a:r>
            <a:endParaRPr lang="zh-TW" altLang="en-US" kern="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8764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14313"/>
            <a:ext cx="8604448" cy="1462087"/>
          </a:xfrm>
        </p:spPr>
        <p:txBody>
          <a:bodyPr anchor="ctr"/>
          <a:lstStyle/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六、卓越經營績效模式的特質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017713"/>
            <a:ext cx="8199512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（二）屬性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評審要項不具規範性，它是依成果導向要求來設計的，你想要得到何種成果就得規劃如何獲致此成果的一些做法，職是之故，它是可改編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或改寫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的，切莫將它視為規定。</a:t>
            </a:r>
          </a:p>
        </p:txBody>
      </p:sp>
      <p:sp>
        <p:nvSpPr>
          <p:cNvPr id="14340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62439B6-81CF-4A25-98C6-0ED7DB1E4EAB}" type="slidenum">
              <a:rPr kumimoji="0"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kumimoji="0" lang="en-US" altLang="zh-TW" sz="14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14313"/>
            <a:ext cx="8404423" cy="1462087"/>
          </a:xfrm>
        </p:spPr>
        <p:txBody>
          <a:bodyPr anchor="ctr"/>
          <a:lstStyle/>
          <a:p>
            <a:pPr eaLnBrk="1" hangingPunct="1"/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六、卓越經營績效模式的特質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017713"/>
            <a:ext cx="7920880" cy="4114800"/>
          </a:xfrm>
        </p:spPr>
        <p:txBody>
          <a:bodyPr/>
          <a:lstStyle/>
          <a:p>
            <a:pPr defTabSz="9001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（三）運用系統觀點檢視全局，以維持全組織目的一致，消除分歧。</a:t>
            </a:r>
          </a:p>
          <a:p>
            <a:pPr defTabSz="9001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是把品質管理十原則、評審要項、配分準則、成果導向、跨過程聯接等，嵌進準則所要整合的架構內。</a:t>
            </a:r>
          </a:p>
          <a:p>
            <a:pPr defTabSz="9001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（四）評審要項</a:t>
            </a:r>
          </a:p>
          <a:p>
            <a:pPr defTabSz="9001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本獎卓越經營績效模式的評審要項，提供組織追求卓越經營成果的指引，讓組織能以最有效率的方式，了解資源應投注之方向，進而掌握提升組織經營績效的關鍵。</a:t>
            </a:r>
          </a:p>
        </p:txBody>
      </p:sp>
      <p:sp>
        <p:nvSpPr>
          <p:cNvPr id="15364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79FC453-7D42-4AD3-B47A-B1DBAF1C1D26}" type="slidenum">
              <a:rPr kumimoji="0"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kumimoji="0" lang="en-US" altLang="zh-TW" sz="14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 smtClean="0">
                <a:ea typeface="標楷體" pitchFamily="65" charset="-120"/>
              </a:rPr>
              <a:t>七、卓越經營績效模式</a:t>
            </a:r>
            <a:r>
              <a:rPr lang="zh-TW" altLang="en-US" sz="4000" dirty="0" smtClean="0"/>
              <a:t> （</a:t>
            </a:r>
            <a:r>
              <a:rPr lang="zh-TW" altLang="en-US" sz="4000" b="1" dirty="0" smtClean="0">
                <a:ea typeface="標楷體" pitchFamily="65" charset="-120"/>
              </a:rPr>
              <a:t>企業類</a:t>
            </a:r>
            <a:r>
              <a:rPr lang="zh-TW" altLang="en-US" sz="4000" dirty="0" smtClean="0"/>
              <a:t>）</a:t>
            </a:r>
          </a:p>
        </p:txBody>
      </p:sp>
      <p:sp>
        <p:nvSpPr>
          <p:cNvPr id="16389" name="投影片編號版面配置區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BEA59A9-D0E8-40FB-ACC6-590E67B88DDC}" type="slidenum">
              <a:rPr kumimoji="0"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kumimoji="0" lang="en-US" altLang="zh-TW" sz="1400" smtClean="0"/>
          </a:p>
        </p:txBody>
      </p:sp>
      <p:pic>
        <p:nvPicPr>
          <p:cNvPr id="16388" name="圖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840538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smtClean="0">
                <a:ea typeface="標楷體" pitchFamily="65" charset="-120"/>
              </a:rPr>
              <a:t>七、卓越經營績效模式</a:t>
            </a:r>
            <a:r>
              <a:rPr lang="zh-TW" altLang="en-US" sz="4000" smtClean="0"/>
              <a:t> （</a:t>
            </a:r>
            <a:r>
              <a:rPr lang="zh-TW" altLang="en-US" sz="4000" b="1" smtClean="0">
                <a:ea typeface="標楷體" pitchFamily="65" charset="-120"/>
              </a:rPr>
              <a:t>教育類</a:t>
            </a:r>
            <a:r>
              <a:rPr lang="zh-TW" altLang="en-US" sz="4000" smtClean="0"/>
              <a:t>）</a:t>
            </a:r>
            <a:endParaRPr lang="zh-TW" altLang="en-US" sz="4000" b="1" smtClean="0">
              <a:ea typeface="標楷體" pitchFamily="65" charset="-120"/>
            </a:endParaRPr>
          </a:p>
        </p:txBody>
      </p:sp>
      <p:pic>
        <p:nvPicPr>
          <p:cNvPr id="17411" name="內容版面配置區 6" descr="2014 教育_品質管理十原則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1988840"/>
            <a:ext cx="6403975" cy="4240213"/>
          </a:xfrm>
        </p:spPr>
      </p:pic>
      <p:sp>
        <p:nvSpPr>
          <p:cNvPr id="17412" name="投影片編號版面配置區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3FBBBD5-178D-4BAC-8FAE-ACB564FB4477}" type="slidenum">
              <a:rPr kumimoji="0"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kumimoji="0" lang="en-US" altLang="zh-TW" sz="14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smtClean="0">
                <a:ea typeface="標楷體" pitchFamily="65" charset="-120"/>
              </a:rPr>
              <a:t>七、卓越經營績效模式</a:t>
            </a:r>
            <a:r>
              <a:rPr lang="zh-TW" altLang="en-US" sz="4000" smtClean="0"/>
              <a:t> （</a:t>
            </a:r>
            <a:r>
              <a:rPr lang="zh-TW" altLang="en-US" sz="4000" b="1" smtClean="0">
                <a:ea typeface="標楷體" pitchFamily="65" charset="-120"/>
              </a:rPr>
              <a:t>醫療類</a:t>
            </a:r>
            <a:r>
              <a:rPr lang="zh-TW" altLang="en-US" sz="4000" smtClean="0"/>
              <a:t>）</a:t>
            </a:r>
            <a:endParaRPr lang="zh-TW" altLang="en-US" sz="4000" b="1" smtClean="0">
              <a:ea typeface="標楷體" pitchFamily="65" charset="-120"/>
            </a:endParaRPr>
          </a:p>
        </p:txBody>
      </p:sp>
      <p:sp>
        <p:nvSpPr>
          <p:cNvPr id="18437" name="投影片編號版面配置區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83A7A23-1DEF-40F2-956D-7CF4E1AB7DDF}" type="slidenum">
              <a:rPr kumimoji="0"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kumimoji="0" lang="en-US" altLang="zh-TW" sz="1400" smtClean="0"/>
          </a:p>
        </p:txBody>
      </p:sp>
      <p:pic>
        <p:nvPicPr>
          <p:cNvPr id="18436" name="圖片 6" descr="2014 醫療_品質管理十原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060848"/>
            <a:ext cx="67691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八、品質持續改進循環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017713"/>
            <a:ext cx="8199512" cy="41148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持續改進組織品質是領導者無可旁貸之責，領導者通常要能思考我們該做什麼，來提升組織品質。</a:t>
            </a:r>
          </a:p>
          <a:p>
            <a:pPr marL="365125" indent="0" eaLnBrk="1" hangingPunct="1">
              <a:buFont typeface="Wingdings" pitchFamily="2" charset="2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（一）「做什麼？」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--P</a:t>
            </a:r>
          </a:p>
          <a:p>
            <a:pPr marL="365125" indent="0" eaLnBrk="1" hangingPunct="1">
              <a:buFont typeface="Wingdings" pitchFamily="2" charset="2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（二）「如何做？」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--D</a:t>
            </a:r>
          </a:p>
          <a:p>
            <a:pPr marL="365125" indent="0" eaLnBrk="1" hangingPunct="1">
              <a:buFont typeface="Wingdings" pitchFamily="2" charset="2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（三）「做得夠好嗎？」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--C</a:t>
            </a:r>
          </a:p>
          <a:p>
            <a:pPr marL="365125" indent="0" eaLnBrk="1" hangingPunct="1">
              <a:buFont typeface="Wingdings" pitchFamily="2" charset="2"/>
              <a:buNone/>
            </a:pPr>
            <a:r>
              <a:rPr lang="zh-TW" altLang="en-US" b="1" dirty="0" smtClean="0"/>
              <a:t>（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四）「做的成果為何？」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--A</a:t>
            </a:r>
          </a:p>
        </p:txBody>
      </p:sp>
      <p:sp>
        <p:nvSpPr>
          <p:cNvPr id="21508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A34E400-2DCA-40C1-AC9F-0549EF11288A}" type="slidenum">
              <a:rPr kumimoji="0"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kumimoji="0" lang="en-US" altLang="zh-TW" sz="1400" smtClean="0"/>
          </a:p>
        </p:txBody>
      </p:sp>
    </p:spTree>
    <p:extLst>
      <p:ext uri="{BB962C8B-B14F-4D97-AF65-F5344CB8AC3E}">
        <p14:creationId xmlns:p14="http://schemas.microsoft.com/office/powerpoint/2010/main" val="696005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60648"/>
            <a:ext cx="7793037" cy="1462087"/>
          </a:xfrm>
        </p:spPr>
        <p:txBody>
          <a:bodyPr/>
          <a:lstStyle/>
          <a:p>
            <a:pPr eaLnBrk="1" hangingPunct="1"/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八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、品質持續改進循環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dirty="0" smtClean="0"/>
          </a:p>
        </p:txBody>
      </p:sp>
      <p:pic>
        <p:nvPicPr>
          <p:cNvPr id="22531" name="Picture 3" descr="2008年版-圖2_更新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704" y="2564904"/>
            <a:ext cx="5645794" cy="3073499"/>
          </a:xfrm>
          <a:noFill/>
        </p:spPr>
      </p:pic>
      <p:sp>
        <p:nvSpPr>
          <p:cNvPr id="22532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560FCE9-5AA1-44D1-AABE-77EFC8FD447A}" type="slidenum">
              <a:rPr kumimoji="0"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kumimoji="0" lang="en-US" altLang="zh-TW" sz="1400" smtClean="0"/>
          </a:p>
        </p:txBody>
      </p:sp>
    </p:spTree>
    <p:extLst>
      <p:ext uri="{BB962C8B-B14F-4D97-AF65-F5344CB8AC3E}">
        <p14:creationId xmlns:p14="http://schemas.microsoft.com/office/powerpoint/2010/main" val="3503600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八、品質持續改進循環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2017713"/>
            <a:ext cx="4241874" cy="41148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持續改進螺旋圖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		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持續改進每一管理評審要項，不斷提昇「經營績效成果」與「顧客滿意成果」。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z="1800" b="1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3556" name="Picture 4" descr="品質團體獎冊子_認識團體獎之圖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" t="55925" r="51637" b="2332"/>
          <a:stretch>
            <a:fillRect/>
          </a:stretch>
        </p:blipFill>
        <p:spPr>
          <a:xfrm>
            <a:off x="4932363" y="2017713"/>
            <a:ext cx="3851275" cy="4114800"/>
          </a:xfrm>
          <a:noFill/>
        </p:spPr>
      </p:pic>
      <p:sp>
        <p:nvSpPr>
          <p:cNvPr id="23557" name="投影片編號版面配置區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8B07A47-BABF-4B2D-9CDB-529EC08457AE}" type="slidenum">
              <a:rPr kumimoji="0"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kumimoji="0" lang="en-US" altLang="zh-TW" sz="1400" smtClean="0"/>
          </a:p>
        </p:txBody>
      </p:sp>
    </p:spTree>
    <p:extLst>
      <p:ext uri="{BB962C8B-B14F-4D97-AF65-F5344CB8AC3E}">
        <p14:creationId xmlns:p14="http://schemas.microsoft.com/office/powerpoint/2010/main" val="662310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548680"/>
            <a:ext cx="7793037" cy="112772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九、品質管理十原則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017713"/>
            <a:ext cx="7776864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前瞻性領導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顧客為重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尊重人性 、全員許諾及學習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過程導向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系統方式管理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機敏與創新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依據事實決策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團隊合作、追根究底、持續改進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互利的供應者與人際關係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誠信正直與社會責任。</a:t>
            </a:r>
          </a:p>
        </p:txBody>
      </p:sp>
      <p:sp>
        <p:nvSpPr>
          <p:cNvPr id="19460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1159DB9-B086-47B1-8655-4C309DF2A65D}" type="slidenum">
              <a:rPr kumimoji="0"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kumimoji="0" lang="en-US" altLang="zh-TW" sz="14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一、前言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017713"/>
            <a:ext cx="819951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我是誰？我的任務是什麼？我如何定義自己？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我的公司是什麼樣的公司？公司派我來有什麼企圖？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我對「卓越經營績效模式」有多少了解？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我希望在這次說明會中能獲得哪些知識？</a:t>
            </a:r>
          </a:p>
          <a:p>
            <a:pPr eaLnBrk="1" hangingPunct="1">
              <a:lnSpc>
                <a:spcPct val="90000"/>
              </a:lnSpc>
            </a:pP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0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F8DF2B8-5E4B-4A28-A72F-DE4FFB1DBD9C}" type="slidenum">
              <a:rPr kumimoji="0"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kumimoji="0" lang="en-US" altLang="zh-TW" sz="14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九、品質管理十原則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017713"/>
            <a:ext cx="7776864" cy="4114800"/>
          </a:xfrm>
        </p:spPr>
        <p:txBody>
          <a:bodyPr/>
          <a:lstStyle/>
          <a:p>
            <a:pPr defTabSz="450850"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品質管理十原則係行事之觀念或信念指引，領導者是企業文化建立者，他須負責將管理原則在組織中實踐，以發揮其軟實力的功能。</a:t>
            </a:r>
          </a:p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領導者在規劃組織營運系統時，要專注目標、成果導向，並結合策略與過程，形成目標－策略－過程－成果鏈的系統</a:t>
            </a:r>
            <a:r>
              <a:rPr lang="zh-TW" altLang="en-US" b="1" dirty="0" smtClean="0"/>
              <a:t>，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並以量化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非量化成果，衡量其作業績效。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  </a:t>
            </a:r>
          </a:p>
        </p:txBody>
      </p:sp>
      <p:sp>
        <p:nvSpPr>
          <p:cNvPr id="24580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6E50D3D-E69A-4805-804A-33B132AD83BF}" type="slidenum">
              <a:rPr kumimoji="0"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kumimoji="0" lang="en-US" altLang="zh-TW" sz="140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「品質管理十原則」與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卓越經營績效模式的關係</a:t>
            </a:r>
            <a:endParaRPr lang="zh-TW" altLang="en-US" sz="40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483" name="內容版面配置區 3" descr="2014華人品質論壇_X6_10M原則_原子型20140410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36"/>
          <a:stretch>
            <a:fillRect/>
          </a:stretch>
        </p:blipFill>
        <p:spPr>
          <a:xfrm>
            <a:off x="1187450" y="1989138"/>
            <a:ext cx="6769100" cy="4464050"/>
          </a:xfrm>
        </p:spPr>
      </p:pic>
      <p:sp>
        <p:nvSpPr>
          <p:cNvPr id="2048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C80CE6E-1D65-4A0D-A8AC-B6E33E7A07FF}" type="slidenum">
              <a:rPr kumimoji="0"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kumimoji="0" lang="en-US" altLang="zh-TW" sz="140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C1CCE57-6701-49A8-94AA-29BCD906266A}" type="slidenum">
              <a:rPr kumimoji="0"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kumimoji="0" lang="en-US" altLang="zh-TW" sz="140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99592" y="214313"/>
            <a:ext cx="8044383" cy="14620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4000" b="1" kern="0" dirty="0" smtClean="0">
                <a:latin typeface="標楷體" pitchFamily="65" charset="-120"/>
                <a:ea typeface="標楷體" pitchFamily="65" charset="-120"/>
              </a:rPr>
              <a:t>十、評審要項、配分、成果及品質管理原則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509997"/>
              </p:ext>
            </p:extLst>
          </p:nvPr>
        </p:nvGraphicFramePr>
        <p:xfrm>
          <a:off x="876218" y="1676400"/>
          <a:ext cx="7776865" cy="512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3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3231"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管理</a:t>
                      </a:r>
                      <a:r>
                        <a:rPr lang="zh-TW" sz="1600" b="1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評審要項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303" marR="93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配分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303" marR="93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品質管理原則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：主要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：次要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303" marR="9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領導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1.1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經營理念、願景及政策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1.2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領導承諾與作為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1.3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社會責任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1.4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風險管理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303" marR="9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303" marR="9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前瞻性領導</a:t>
                      </a:r>
                    </a:p>
                    <a:p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2-10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303" marR="9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87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策略規劃與創新</a:t>
                      </a:r>
                    </a:p>
                    <a:p>
                      <a:pPr indent="1270"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2.1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目標設定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2.2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策略規劃與展開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2.3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創新與改善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2.4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管理工具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方法之應用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303" marR="9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 </a:t>
                      </a:r>
                      <a:endParaRPr lang="zh-TW" sz="16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303" marR="9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6200" indent="-76200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機敏與創新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1-4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6-10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303" marR="9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09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顧客與市場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3.1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顧客之了解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3.2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市場之開發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3.3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顧客關係與滿意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303" marR="9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70</a:t>
                      </a:r>
                      <a:endParaRPr lang="zh-TW" sz="16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303" marR="9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6200" indent="-76200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顧客為重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3-10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303" marR="9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09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資源管理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4.1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人力資源管理</a:t>
                      </a:r>
                    </a:p>
                    <a:p>
                      <a:pPr marL="341630" indent="-341630"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4.2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財力、技術與智力資源管理</a:t>
                      </a:r>
                    </a:p>
                    <a:p>
                      <a:pPr marL="304800" indent="-304800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4.3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基礎設施管理與工作環境管理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303" marR="9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 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04800" indent="-304800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303" marR="9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52400" indent="-152400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尊重人性全員許諾及學習</a:t>
                      </a:r>
                    </a:p>
                    <a:p>
                      <a:pPr marL="152400" indent="-152400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1-2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4-10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303" marR="9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9AD16A8-1CFB-45DC-BD97-946EDA164F0D}" type="slidenum">
              <a:rPr kumimoji="0"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kumimoji="0" lang="en-US" altLang="zh-TW" sz="140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1600" y="214313"/>
            <a:ext cx="7972375" cy="14620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4000" b="1" kern="0" dirty="0" smtClean="0">
                <a:latin typeface="標楷體" pitchFamily="65" charset="-120"/>
                <a:ea typeface="標楷體" pitchFamily="65" charset="-120"/>
              </a:rPr>
              <a:t>十、評審要項、配分、成果及品質管理原則</a:t>
            </a:r>
            <a:r>
              <a:rPr lang="en-US" altLang="zh-TW" sz="4000" b="1" kern="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kern="0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4000" b="1" kern="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b="1" kern="0" dirty="0" smtClean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138728"/>
              </p:ext>
            </p:extLst>
          </p:nvPr>
        </p:nvGraphicFramePr>
        <p:xfrm>
          <a:off x="827584" y="1676401"/>
          <a:ext cx="7776864" cy="4997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3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7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營運管理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5.1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營運規劃與管制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5.2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供應鏈與外包管理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5.3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整體品質管理系統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5.4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量測、分析及改進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303" marR="9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 </a:t>
                      </a:r>
                      <a:endParaRPr lang="zh-TW" sz="16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303" marR="9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indent="-152400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過程導向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系統方式管理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互利的供應者與人際關係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1-3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6-8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303" marR="9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資訊與知識管理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6.1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資訊管理系統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6.2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資訊開發與應用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6.3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知識管理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303" marR="9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70</a:t>
                      </a:r>
                      <a:endParaRPr lang="zh-TW" sz="16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b="1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303" marR="9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indent="-76200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依據事實決策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1-6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8-10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303" marR="9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303" marR="9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500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303" marR="9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indent="-76200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303" marR="9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2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經營績效成果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7.1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組織文化塑造與社會責任成果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7.2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策略規劃與創新成果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7.3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顧客與市場成果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7.4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資源管理成果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7.5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營運管理成果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7.6</a:t>
                      </a: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資訊與知識管理</a:t>
                      </a:r>
                      <a:r>
                        <a:rPr lang="zh-TW" sz="16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成果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303" marR="9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500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70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100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70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303" marR="9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indent="-76200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303" marR="9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總計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303" marR="9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1000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303" marR="9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 </a:t>
                      </a:r>
                      <a:endParaRPr lang="zh-TW" sz="16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303" marR="930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84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品質管理十原則：</a:t>
                      </a:r>
                      <a:r>
                        <a:rPr lang="en-US" sz="1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sz="1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前瞻性領導</a:t>
                      </a:r>
                      <a:r>
                        <a:rPr lang="en-US" sz="1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sz="1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顧客為重</a:t>
                      </a:r>
                      <a:r>
                        <a:rPr lang="en-US" sz="1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sz="1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尊重人性、全員許諾及學習</a:t>
                      </a:r>
                      <a:r>
                        <a:rPr lang="en-US" sz="1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sz="1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過程導向</a:t>
                      </a:r>
                      <a:r>
                        <a:rPr lang="en-US" sz="1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</a:t>
                      </a:r>
                      <a:r>
                        <a:rPr lang="zh-TW" sz="1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系統方式管理</a:t>
                      </a:r>
                      <a:r>
                        <a:rPr lang="en-US" sz="1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6.</a:t>
                      </a:r>
                      <a:r>
                        <a:rPr lang="zh-TW" sz="1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機敏與創新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en-US" sz="1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7.</a:t>
                      </a:r>
                      <a:r>
                        <a:rPr lang="zh-TW" sz="1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依據事實決策</a:t>
                      </a:r>
                      <a:r>
                        <a:rPr lang="en-US" sz="1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8.</a:t>
                      </a:r>
                      <a:r>
                        <a:rPr lang="zh-TW" sz="1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團隊合作、追根究底、持續改進</a:t>
                      </a:r>
                      <a:r>
                        <a:rPr lang="en-US" sz="1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9.</a:t>
                      </a:r>
                      <a:r>
                        <a:rPr lang="zh-TW" sz="1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互利的利害相關者與人際關係</a:t>
                      </a:r>
                      <a:r>
                        <a:rPr lang="en-US" sz="1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10.</a:t>
                      </a:r>
                      <a:r>
                        <a:rPr lang="zh-TW" sz="12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誠信正直與社會責任。</a:t>
                      </a:r>
                      <a:endParaRPr lang="zh-TW" sz="12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9303" marR="930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 smtClean="0">
                <a:ea typeface="標楷體" pitchFamily="65" charset="-120"/>
              </a:rPr>
              <a:t/>
            </a:r>
            <a:br>
              <a:rPr lang="zh-TW" altLang="en-US" sz="4000" b="1" dirty="0" smtClean="0">
                <a:ea typeface="標楷體" pitchFamily="65" charset="-120"/>
              </a:rPr>
            </a:br>
            <a:r>
              <a:rPr lang="zh-TW" altLang="en-US" b="1" dirty="0" smtClean="0">
                <a:ea typeface="標楷體" pitchFamily="65" charset="-120"/>
              </a:rPr>
              <a:t>十一</a:t>
            </a:r>
            <a:r>
              <a:rPr lang="zh-TW" altLang="en-US" b="1" dirty="0" smtClean="0"/>
              <a:t>、</a:t>
            </a:r>
            <a:r>
              <a:rPr lang="zh-TW" altLang="en-US" b="1" dirty="0" smtClean="0">
                <a:ea typeface="標楷體" pitchFamily="65" charset="-120"/>
              </a:rPr>
              <a:t>評審要項及其做法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88840"/>
            <a:ext cx="7916416" cy="41148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ea typeface="標楷體" pitchFamily="65" charset="-120"/>
              </a:rPr>
              <a:t>設計評審要項目的，係用來協助提供組織整合的績效管理方法，以獲致下列三項結果：</a:t>
            </a:r>
          </a:p>
          <a:p>
            <a:pPr marL="1350963" indent="-985838" defTabSz="1350963" eaLnBrk="1" hangingPunct="1">
              <a:buFont typeface="Wingdings" pitchFamily="2" charset="2"/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（一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提交不斷改進的價值給顧客與利害相關</a:t>
            </a:r>
            <a:r>
              <a:rPr lang="zh-TW" altLang="en-US" b="1" dirty="0" smtClean="0">
                <a:ea typeface="標楷體" pitchFamily="65" charset="-120"/>
              </a:rPr>
              <a:t>者，對組織永續性作出貢獻。</a:t>
            </a:r>
          </a:p>
          <a:p>
            <a:pPr marL="1350963" indent="-985838" defTabSz="1350963" eaLnBrk="1" hangingPunct="1"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（二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 smtClean="0">
                <a:ea typeface="標楷體" pitchFamily="65" charset="-120"/>
              </a:rPr>
              <a:t>改進整體組織效益與能力。</a:t>
            </a:r>
          </a:p>
          <a:p>
            <a:pPr marL="1350963" indent="-985838" defTabSz="1350963" eaLnBrk="1" hangingPunct="1"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（三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 smtClean="0">
                <a:ea typeface="標楷體" pitchFamily="65" charset="-120"/>
              </a:rPr>
              <a:t>組織與人員學習。</a:t>
            </a:r>
          </a:p>
          <a:p>
            <a:pPr marL="812800" indent="-812800" eaLnBrk="1" hangingPunct="1">
              <a:buFont typeface="Wingdings" pitchFamily="2" charset="2"/>
              <a:buNone/>
            </a:pPr>
            <a:endParaRPr lang="en-US" altLang="zh-TW" b="1" dirty="0" smtClean="0">
              <a:ea typeface="標楷體" pitchFamily="65" charset="-120"/>
            </a:endParaRPr>
          </a:p>
        </p:txBody>
      </p:sp>
      <p:sp>
        <p:nvSpPr>
          <p:cNvPr id="27652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D32DFAB-02B6-4669-807F-CC4119C09FF8}" type="slidenum">
              <a:rPr kumimoji="0"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kumimoji="0" lang="en-US" altLang="zh-TW" sz="140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十一、評審要項及其做法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017713"/>
            <a:ext cx="8199512" cy="41148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ea typeface="標楷體" pitchFamily="65" charset="-120"/>
              </a:rPr>
              <a:t>「卓越經營績效模式」評審要項有七，此處將針對各評審要項提出一些參考做法，供管理者選用或裁適後使用。</a:t>
            </a:r>
          </a:p>
          <a:p>
            <a:pPr eaLnBrk="1" hangingPunct="1"/>
            <a:r>
              <a:rPr lang="zh-TW" altLang="en-US" b="1" dirty="0" smtClean="0">
                <a:ea typeface="標楷體" pitchFamily="65" charset="-120"/>
              </a:rPr>
              <a:t>我們知道，組織有大有小，行業有製造、服務及非營利組織之別，管理者需以關鍵項目條款為指引，依組織特性予以轉化為組織的習慣語言，落實在日常管理運作中。茲簡介評審要項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(8.1~8.7)</a:t>
            </a:r>
            <a:r>
              <a:rPr lang="zh-TW" altLang="en-US" b="1" dirty="0" smtClean="0">
                <a:ea typeface="標楷體" pitchFamily="65" charset="-120"/>
              </a:rPr>
              <a:t>如下：</a:t>
            </a:r>
          </a:p>
          <a:p>
            <a:pPr eaLnBrk="1" hangingPunct="1"/>
            <a:endParaRPr lang="en-US" altLang="zh-TW" dirty="0" smtClean="0"/>
          </a:p>
        </p:txBody>
      </p:sp>
      <p:sp>
        <p:nvSpPr>
          <p:cNvPr id="28676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29E830A-9138-417C-8943-66692ACD8E96}" type="slidenum">
              <a:rPr kumimoji="0"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kumimoji="0" lang="en-US" altLang="zh-TW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8.1.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領導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017713"/>
            <a:ext cx="8199512" cy="4114800"/>
          </a:xfrm>
        </p:spPr>
        <p:txBody>
          <a:bodyPr/>
          <a:lstStyle/>
          <a:p>
            <a:pPr marL="342900" lvl="1" indent="-342900">
              <a:buClr>
                <a:schemeClr val="folHlink"/>
              </a:buClr>
              <a:buSzPct val="60000"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領導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一詞，有「領導才能」、「領導風格」或「領導力」之意。領導力是職權與威信的結合，是獲得追隨者的能力。威信奠基於品德，「其身正，不令而行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」。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342900" lvl="1" indent="-342900">
              <a:buClr>
                <a:schemeClr val="folHlink"/>
              </a:buClr>
              <a:buSzPct val="60000"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最高管理階層領導者應具備條件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前瞻性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眼光、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了解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客戶、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能創造”顧客為重”及明確的價值觀和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目標、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能制訂策略刺激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創新、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培訓員工知識與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能力，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以確保組織能永續經營。</a:t>
            </a:r>
          </a:p>
          <a:p>
            <a:pPr marL="0" lvl="1" indent="0">
              <a:buClr>
                <a:schemeClr val="folHlink"/>
              </a:buClr>
              <a:buSzPct val="60000"/>
              <a:buNone/>
            </a:pP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  <a:p>
            <a:pPr marL="342900" lvl="1" indent="-342900">
              <a:buClr>
                <a:schemeClr val="folHlink"/>
              </a:buClr>
              <a:buSzPct val="60000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6D683-2B34-4381-A19F-47842C78713E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858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8.1.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領導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017713"/>
            <a:ext cx="8199512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原則：應為組織建立一致的目標與方向，並親自參與主導績效目標達成的一些活動。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具體做法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：規劃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永續經營有關的一些做法（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P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諸如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：願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景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、目標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、品質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政策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規劃，品質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管理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系統建立，以及在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激勵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員工、創新和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學習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、社會責任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等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方面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採取具體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的作為。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須執行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評審</a:t>
            </a:r>
            <a:r>
              <a:rPr lang="zh-TW" altLang="zh-TW" sz="2800" b="1" dirty="0" smtClean="0">
                <a:latin typeface="標楷體" pitchFamily="65" charset="-120"/>
                <a:ea typeface="標楷體" pitchFamily="65" charset="-120"/>
              </a:rPr>
              <a:t>要項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D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）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  <a:p>
            <a:pPr lvl="1" eaLnBrk="1" hangingPunct="1"/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A.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經營理念與願景、</a:t>
            </a:r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lvl="1" eaLnBrk="1" hangingPunct="1"/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B.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領導承諾與作為、</a:t>
            </a:r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lvl="1" eaLnBrk="1" hangingPunct="1"/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C.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社會責任、</a:t>
            </a:r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pPr lvl="1" eaLnBrk="1" hangingPunct="1"/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D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風險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管理。</a:t>
            </a:r>
            <a:endParaRPr lang="zh-TW" altLang="zh-TW" sz="24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772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7A5EC3D-4915-42EC-8ACF-6DD5412508C1}" type="slidenum">
              <a:rPr kumimoji="0"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kumimoji="0" lang="en-US" altLang="zh-TW" sz="1400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8.2.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策略規劃與創新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017713"/>
            <a:ext cx="8199512" cy="4114800"/>
          </a:xfrm>
        </p:spPr>
        <p:txBody>
          <a:bodyPr/>
          <a:lstStyle/>
          <a:p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擬訂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一套能達成組織目標、基本政策及策略的行動計畫，以規範達成該行動計畫所需的資源使用，同時，也要讓全體員工了解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“創新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”意指從事有意義的變革以改進組織的產品、服務及過程，為組織利害相關者創造新價值。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6D683-2B34-4381-A19F-47842C78713E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8849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8.2.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策略規劃與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創新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017713"/>
            <a:ext cx="8199512" cy="4114800"/>
          </a:xfrm>
        </p:spPr>
        <p:txBody>
          <a:bodyPr/>
          <a:lstStyle/>
          <a:p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原則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：快速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、彈性與客製化的回應顧客要求，並從事有意義的變革以改進組織的產品、服務及過程，為組織利害相關者創造新價值。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具體做法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：規劃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策略規劃與創新有關的一些做法（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P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諸如：組織為實現願景與目標而制訂策略目標、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策略規劃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亦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須持續從事變革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須執行的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評審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要項（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D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A.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目標設訂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策略制訂與展開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創新與改善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管理工具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方法之應用。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6D683-2B34-4381-A19F-47842C78713E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7366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一、前言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017713"/>
            <a:ext cx="8199512" cy="41148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挑戰卓越經營品質獎，要有運用一些創新的想法，在現有的基礎上做一些改變。</a:t>
            </a:r>
          </a:p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要用快樂的心情迎接創新挑戰，要有在挑戰中成長，在挑戰中茁壯的決心。</a:t>
            </a:r>
          </a:p>
        </p:txBody>
      </p:sp>
      <p:sp>
        <p:nvSpPr>
          <p:cNvPr id="5124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045E142-DD71-4758-809F-A2AD562BB8F7}" type="slidenum">
              <a:rPr kumimoji="0"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kumimoji="0" lang="en-US" altLang="zh-TW" sz="140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8.3. 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顧客與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市場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017713"/>
            <a:ext cx="8199512" cy="4114800"/>
          </a:xfrm>
        </p:spPr>
        <p:txBody>
          <a:bodyPr/>
          <a:lstStyle/>
          <a:p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狹義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顧客係指：「接受產品者」，廣義顧客係指，「任何會受到組織產品或是過程影響者，亦即利害相關者。」利害相關者包括：顧客、業主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股東、組織內人員、供應者與夥伴、及社會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狹義市場係指：「買賣雙方進行商品交換的場所」，廣義市場係指，「為了買賣某些商品而與其他廠商和個人相聯繫的場所。」市場的規模大小，即其購買者數。 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6D683-2B34-4381-A19F-47842C78713E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6871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8.3. 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顧客與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市場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017713"/>
            <a:ext cx="8199512" cy="4114800"/>
          </a:xfrm>
        </p:spPr>
        <p:txBody>
          <a:bodyPr/>
          <a:lstStyle/>
          <a:p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原則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：組織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是靠顧客而存在，應瞭解他們現在與未來需要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，機敏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地回應他們的要求，並致力於超越他們的期望。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具體做法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：須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規劃處理顧客與市場有關的一些做法（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P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須執行的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評審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要項（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D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）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顧客與市場之了解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顧客與市場開發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顧客關係與溝通。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6D683-2B34-4381-A19F-47842C78713E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4030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8.4. 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資源管理</a:t>
            </a:r>
            <a:r>
              <a:rPr lang="en-US" altLang="zh-TW" b="1" dirty="0"/>
              <a:t>	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017713"/>
            <a:ext cx="8127504" cy="4114800"/>
          </a:xfrm>
        </p:spPr>
        <p:txBody>
          <a:bodyPr/>
          <a:lstStyle/>
          <a:p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組織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須依達成組織之短、長期目標，鑑別所需之內部與外部資源，諸如：人員、設備、基礎設施、材料、能源、知識、財務…等。此外，須同時進行新資源、最適化過程及新技術之研究。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6D683-2B34-4381-A19F-47842C78713E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92682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8.4. 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資源管理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017713"/>
            <a:ext cx="8199512" cy="4114800"/>
          </a:xfrm>
        </p:spPr>
        <p:txBody>
          <a:bodyPr/>
          <a:lstStyle/>
          <a:p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原則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：無形資產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，需予以保護與運用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。人員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是組織的重要資源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，他們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的共同參與改進活動，能發揮其為組織利益而努力的能力。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具體做法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：規劃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為確保策略規劃與目標實現，而執行資源管理有關的一些做法（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P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須執行的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評審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要項（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D</a:t>
            </a:r>
            <a:r>
              <a:rPr lang="zh-TW" altLang="zh-TW" sz="2800" b="1" dirty="0">
                <a:latin typeface="標楷體" pitchFamily="65" charset="-120"/>
                <a:ea typeface="標楷體" pitchFamily="65" charset="-120"/>
              </a:rPr>
              <a:t>）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人力資源管理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財力、技術與智財資源管理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C.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基礎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設施管理與工作環境管理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6D683-2B34-4381-A19F-47842C78713E}" type="slidenum">
              <a:rPr lang="en-US" altLang="zh-TW" smtClean="0"/>
              <a:pPr>
                <a:defRPr/>
              </a:pPr>
              <a:t>33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28038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8.5.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營運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管理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017713"/>
            <a:ext cx="8199512" cy="4114800"/>
          </a:xfrm>
        </p:spPr>
        <p:txBody>
          <a:bodyPr/>
          <a:lstStyle/>
          <a:p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營運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管理範圍可包括：營運規劃與管制、決定市場需求和與客戶互動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、規劃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營運流程、商品與服務條款的外部管制、商品與服務之開發、商品生產與服務提供…等。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6D683-2B34-4381-A19F-47842C78713E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46577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8.5.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營運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管理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017713"/>
            <a:ext cx="8199512" cy="4114800"/>
          </a:xfrm>
        </p:spPr>
        <p:txBody>
          <a:bodyPr/>
          <a:lstStyle/>
          <a:p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原則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：鑑別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、瞭解與管理相互關聯營運作業系統，使組織目標能以更具效果與效率之方式達成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具體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做法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：規劃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實施營運流程規劃與管制中有關價值創造過程、價值鏈系統的關鍵過程與支援該過程的一些做法（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P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須執行的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評審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要項（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D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）</a:t>
            </a:r>
            <a:endParaRPr lang="zh-TW" altLang="zh-TW" sz="2400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營運規劃與管制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供應鏈與外包管理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整體品質管理系統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量測、分析與改進。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6D683-2B34-4381-A19F-47842C78713E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8275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8.6. 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資訊與知識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管理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017713"/>
            <a:ext cx="7776864" cy="4114800"/>
          </a:xfrm>
        </p:spPr>
        <p:txBody>
          <a:bodyPr/>
          <a:lstStyle/>
          <a:p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組織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須建立與維持作業過程以蒐集可靠而有用的資料，並將此類資料轉換為決策所須的資訊，包括：儲存、安全防衛、保護、溝通及提供資料與資訊至所有相關單位。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6D683-2B34-4381-A19F-47842C78713E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07944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8.6. 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資訊與知識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管理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017713"/>
            <a:ext cx="8199512" cy="4114800"/>
          </a:xfrm>
        </p:spPr>
        <p:txBody>
          <a:bodyPr/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原則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：有效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的決策是以邏輯與資料及資訊的直覺分析為基礎。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具體做法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：規劃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執行資訊與知識管理有關的一些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做法（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須執行的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評審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要項（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D</a:t>
            </a:r>
            <a:r>
              <a:rPr lang="zh-TW" altLang="zh-TW" b="1" dirty="0">
                <a:latin typeface="標楷體" pitchFamily="65" charset="-120"/>
                <a:ea typeface="標楷體" pitchFamily="65" charset="-120"/>
              </a:rPr>
              <a:t>）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A.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資訊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管理系統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資訊開發與應用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知識管理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6D683-2B34-4381-A19F-47842C78713E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51470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8.7. 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經營績效成果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017713"/>
            <a:ext cx="7776864" cy="4114800"/>
          </a:xfrm>
        </p:spPr>
        <p:txBody>
          <a:bodyPr/>
          <a:lstStyle/>
          <a:p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內容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概述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：組織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在生存競爭中成長及永續經營，應在內外部訂定適當之關鍵績效指標（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KPI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），以發現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/ 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鑑別及評估風險與機會。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6D683-2B34-4381-A19F-47842C78713E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00997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8.7. 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經營績效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成果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  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017713"/>
            <a:ext cx="8199512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原則：持續檢討所設訂工作項目與目標之執行成果，作為改進之參考。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評審要項：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A.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組織文化塑造與社會責任成果、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B.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策略規劃與創新成果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C.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顧客與市場成果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D.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資源管理成果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E.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營運管理成果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F.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資訊與知識管理成果。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成果：成果的趨勢資訊，至少須以三年為準。</a:t>
            </a:r>
          </a:p>
          <a:p>
            <a:pPr eaLnBrk="1" hangingPunct="1">
              <a:lnSpc>
                <a:spcPct val="80000"/>
              </a:lnSpc>
            </a:pP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868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825177F-729C-43A2-B5E7-86B615B3040F}" type="slidenum">
              <a:rPr kumimoji="0"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kumimoji="0" lang="en-US" altLang="zh-TW" sz="14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二、概說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017713"/>
            <a:ext cx="8199512" cy="41148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卓越經營品質獎評審項目，早年曾以品質管理之形態呈現。</a:t>
            </a:r>
          </a:p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隨著經濟發展與企業管理觀念和技術的成熟，於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2006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年起開始更新評審項目與內容，以提升經營績效為訴求，並強調品質管理原則之重要。</a:t>
            </a:r>
          </a:p>
        </p:txBody>
      </p:sp>
      <p:sp>
        <p:nvSpPr>
          <p:cNvPr id="6148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0C425CC-61D1-4790-803B-727963ADA593}" type="slidenum">
              <a:rPr kumimoji="0"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kumimoji="0" lang="en-US" altLang="zh-TW" sz="140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ea typeface="標楷體" pitchFamily="65" charset="-120"/>
              </a:rPr>
              <a:t>十二、落實執行之道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017713"/>
            <a:ext cx="8199512" cy="4114800"/>
          </a:xfrm>
          <a:noFill/>
        </p:spPr>
        <p:txBody>
          <a:bodyPr/>
          <a:lstStyle/>
          <a:p>
            <a:pPr defTabSz="900113" eaLnBrk="1" hangingPunct="1">
              <a:lnSpc>
                <a:spcPct val="80000"/>
              </a:lnSpc>
            </a:pPr>
            <a:r>
              <a:rPr lang="zh-TW" altLang="en-US" sz="3000" b="1" dirty="0" smtClean="0">
                <a:ea typeface="標楷體" pitchFamily="65" charset="-120"/>
              </a:rPr>
              <a:t>針對卓越經營七大要項中的個別項目，我們應把它看作組織領導者應當關注的課題，其中每一課題，都有其應有的活動，這些活動之規劃與實施，須遵守二個原則：</a:t>
            </a:r>
            <a:endParaRPr lang="en-US" altLang="zh-TW" sz="3000" b="1" dirty="0" smtClean="0">
              <a:ea typeface="標楷體" pitchFamily="65" charset="-120"/>
            </a:endParaRPr>
          </a:p>
          <a:p>
            <a:pPr marL="400050" lvl="1" indent="0" defTabSz="900113" eaLnBrk="1" hangingPunct="1">
              <a:lnSpc>
                <a:spcPct val="80000"/>
              </a:lnSpc>
              <a:buNone/>
            </a:pPr>
            <a:r>
              <a: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是與</a:t>
            </a:r>
            <a:r>
              <a:rPr lang="zh-TW" altLang="en-US" sz="3000" b="1" dirty="0" smtClean="0">
                <a:solidFill>
                  <a:schemeClr val="fol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達成組織目標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有關，</a:t>
            </a:r>
            <a:endParaRPr lang="en-US" altLang="zh-TW" sz="3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0050" lvl="1" indent="0" defTabSz="900113" eaLnBrk="1" hangingPunct="1">
              <a:lnSpc>
                <a:spcPct val="80000"/>
              </a:lnSpc>
              <a:buNone/>
            </a:pPr>
            <a:r>
              <a: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是會</a:t>
            </a:r>
            <a:r>
              <a:rPr lang="zh-TW" altLang="en-US" sz="3000" b="1" dirty="0" smtClean="0">
                <a:solidFill>
                  <a:schemeClr val="fol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產生增加價值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的結果</a:t>
            </a:r>
            <a:r>
              <a:rPr lang="zh-TW" altLang="en-US" sz="3000" b="1" dirty="0" smtClean="0">
                <a:ea typeface="標楷體" pitchFamily="65" charset="-120"/>
              </a:rPr>
              <a:t>。</a:t>
            </a:r>
            <a:endParaRPr lang="en-US" altLang="zh-TW" sz="3000" b="1" dirty="0" smtClean="0">
              <a:ea typeface="標楷體" pitchFamily="65" charset="-120"/>
            </a:endParaRPr>
          </a:p>
          <a:p>
            <a:pPr defTabSz="900113" eaLnBrk="1" hangingPunct="1">
              <a:lnSpc>
                <a:spcPct val="80000"/>
              </a:lnSpc>
            </a:pPr>
            <a:r>
              <a:rPr lang="zh-TW" altLang="en-US" sz="3000" b="1" dirty="0" smtClean="0">
                <a:ea typeface="標楷體" pitchFamily="65" charset="-120"/>
              </a:rPr>
              <a:t>領導者要將七要項所關切的課題及其展開項目，作為「治事之本」，據以徹底執行。</a:t>
            </a:r>
          </a:p>
        </p:txBody>
      </p:sp>
      <p:sp>
        <p:nvSpPr>
          <p:cNvPr id="37892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95FAF8D-1916-49D4-94EA-58411571CECF}" type="slidenum">
              <a:rPr kumimoji="0"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kumimoji="0" lang="en-US" altLang="zh-TW" sz="140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575"/>
            <a:ext cx="8480342" cy="41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十二、落實執行之道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915" name="投影片編號版面配置區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ACF05EC-82B7-4EA5-9DE7-1AE255421F8C}" type="slidenum">
              <a:rPr kumimoji="0"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kumimoji="0" lang="en-US" altLang="zh-TW" sz="1400" smtClean="0"/>
          </a:p>
        </p:txBody>
      </p:sp>
      <p:sp>
        <p:nvSpPr>
          <p:cNvPr id="2" name="文字方塊 1"/>
          <p:cNvSpPr txBox="1"/>
          <p:nvPr/>
        </p:nvSpPr>
        <p:spPr>
          <a:xfrm>
            <a:off x="375008" y="2404782"/>
            <a:ext cx="1300499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評審要項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dirty="0" smtClean="0">
                <a:ea typeface="標楷體" pitchFamily="65" charset="-120"/>
              </a:rPr>
              <a:t/>
            </a:r>
            <a:br>
              <a:rPr lang="zh-TW" altLang="en-US" sz="4000" b="1" dirty="0" smtClean="0">
                <a:ea typeface="標楷體" pitchFamily="65" charset="-120"/>
              </a:rPr>
            </a:b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十三、</a:t>
            </a:r>
            <a:r>
              <a:rPr lang="zh-TW" altLang="en-US" b="1" dirty="0" smtClean="0">
                <a:ea typeface="標楷體" pitchFamily="65" charset="-120"/>
              </a:rPr>
              <a:t>如何實施自我評鑑</a:t>
            </a: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88840"/>
            <a:ext cx="8116391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卓越經營績效模式自我評鑑可使用</a:t>
            </a:r>
            <a:r>
              <a:rPr lang="zh-TW" altLang="en-US" b="1" dirty="0" smtClean="0">
                <a:latin typeface="新細明體"/>
                <a:ea typeface="新細明體"/>
              </a:rPr>
              <a:t>「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卓越經營績效成熟度自我評鑑表</a:t>
            </a:r>
            <a:r>
              <a:rPr lang="zh-TW" altLang="en-US" b="1" dirty="0" smtClean="0">
                <a:latin typeface="新細明體"/>
                <a:ea typeface="新細明體"/>
              </a:rPr>
              <a:t>」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，如表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，此表係供欲挑戰卓越經營品質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獎者，作為評估自身卓越經營模式成熟度以改進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組織經營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體質之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參考。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其成熟度共分為五等級，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成熟度說明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見表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39940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1F59C23-2EBB-4E2A-8C03-9BD23F7CB18A}" type="slidenum">
              <a:rPr kumimoji="0"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kumimoji="0" lang="en-US" altLang="zh-TW" sz="140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十三、</a:t>
            </a:r>
            <a:r>
              <a:rPr lang="zh-TW" altLang="en-US" b="1" dirty="0" smtClean="0">
                <a:ea typeface="標楷體" pitchFamily="65" charset="-120"/>
              </a:rPr>
              <a:t>如何實施自我評鑑</a:t>
            </a:r>
            <a:r>
              <a:rPr lang="en-US" altLang="zh-TW" b="1" dirty="0" smtClean="0">
                <a:ea typeface="標楷體" pitchFamily="65" charset="-120"/>
              </a:rPr>
              <a:t>(</a:t>
            </a:r>
            <a:r>
              <a:rPr lang="zh-TW" altLang="en-US" b="1" dirty="0" smtClean="0">
                <a:ea typeface="標楷體" pitchFamily="65" charset="-120"/>
              </a:rPr>
              <a:t>續</a:t>
            </a:r>
            <a:r>
              <a:rPr lang="en-US" altLang="zh-TW" b="1" dirty="0" smtClean="0">
                <a:ea typeface="標楷體" pitchFamily="65" charset="-120"/>
              </a:rPr>
              <a:t>)</a:t>
            </a:r>
            <a:endParaRPr lang="zh-TW" altLang="zh-TW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844824"/>
            <a:ext cx="7988424" cy="4575175"/>
          </a:xfrm>
        </p:spPr>
        <p:txBody>
          <a:bodyPr/>
          <a:lstStyle/>
          <a:p>
            <a:pPr eaLnBrk="1" hangingPunct="1"/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凡欲申請卓越經營品質獎者，在申請時需先完成自我評鑑。使用者可參考七大評審要項，以簡要方式評鑑其成熟度，展示各要項之優勢與改進機會，並給予評分。最好能在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600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分以上，才提出申請，如此才有獲獎的機會。</a:t>
            </a:r>
          </a:p>
          <a:p>
            <a:pPr eaLnBrk="1" hangingPunct="1"/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只要能逐一回答評審要項所列問題，你便能快速地完成自我分析，如此可得知組織經營體質之概況，進而從事增強補弱改進經營體質之旅。請專注「優勢」滿級分，等級</a:t>
            </a:r>
            <a:r>
              <a:rPr lang="en-US" altLang="zh-TW" sz="2800" dirty="0" smtClean="0"/>
              <a:t>2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以下自然落入「改進機會」，說明如下：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z="2800" dirty="0" smtClean="0"/>
          </a:p>
        </p:txBody>
      </p:sp>
      <p:sp>
        <p:nvSpPr>
          <p:cNvPr id="40964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B541DBB-D71A-4135-A716-0FF211D52DCC}" type="slidenum">
              <a:rPr kumimoji="0"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kumimoji="0" lang="en-US" altLang="zh-TW" sz="140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成熟度自我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評鑑表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6D683-2B34-4381-A19F-47842C78713E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  <p:pic>
        <p:nvPicPr>
          <p:cNvPr id="2050" name="Picture 2" descr="C:\Users\May\Dropbox\螢幕截圖\螢幕截圖 2016-04-01 15.11.0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3" t="26658" r="23623" b="11493"/>
          <a:stretch/>
        </p:blipFill>
        <p:spPr bwMode="auto">
          <a:xfrm>
            <a:off x="827584" y="1844824"/>
            <a:ext cx="7272808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1008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成熟度自我評鑑表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6D683-2B34-4381-A19F-47842C78713E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  <p:pic>
        <p:nvPicPr>
          <p:cNvPr id="3074" name="Picture 2" descr="C:\Users\May\Dropbox\螢幕截圖\螢幕截圖 2016-04-01 15.13.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0" t="25609" r="24270" b="20918"/>
          <a:stretch/>
        </p:blipFill>
        <p:spPr bwMode="auto">
          <a:xfrm>
            <a:off x="755576" y="1844824"/>
            <a:ext cx="7416824" cy="458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5265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自我評鑑成熟度說明表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6D683-2B34-4381-A19F-47842C78713E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  <p:pic>
        <p:nvPicPr>
          <p:cNvPr id="1027" name="Picture 3" descr="C:\Users\May\Dropbox\螢幕截圖\螢幕截圖 2016-04-01 15.19.0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3" t="18492" r="26660" b="8030"/>
          <a:stretch/>
        </p:blipFill>
        <p:spPr bwMode="auto">
          <a:xfrm>
            <a:off x="1005455" y="1881840"/>
            <a:ext cx="6840760" cy="494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9063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十四、應注意之處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916832"/>
            <a:ext cx="8064896" cy="44323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不要忽視「組織運作一般性敘述」，要用它幫你認清自己所處的大環境，擴大眼界和思考範圍。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卓越經營績效係由“謀事”、“成事”、“成效”三組構成，組織領導者需針對管理評審要項之實施過程提出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365125" indent="0" eaLnBrk="1" hangingPunct="1">
              <a:lnSpc>
                <a:spcPct val="80000"/>
              </a:lnSpc>
              <a:buNone/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「做什麼？」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--Plan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365125" indent="0" eaLnBrk="1" hangingPunct="1">
              <a:lnSpc>
                <a:spcPct val="80000"/>
              </a:lnSpc>
              <a:buNone/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「如何做？」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--Do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365125" indent="0" eaLnBrk="1" hangingPunct="1">
              <a:lnSpc>
                <a:spcPct val="80000"/>
              </a:lnSpc>
              <a:buNone/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「做得夠好嗎？」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--Check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，及</a:t>
            </a:r>
            <a:endParaRPr lang="en-US" altLang="zh-TW" sz="2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365125" indent="0" eaLnBrk="1" hangingPunct="1">
              <a:lnSpc>
                <a:spcPct val="80000"/>
              </a:lnSpc>
              <a:buNone/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「做的成果為何？」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--Action</a:t>
            </a:r>
          </a:p>
          <a:p>
            <a:pPr marL="365125" indent="0" eaLnBrk="1" hangingPunct="1">
              <a:lnSpc>
                <a:spcPct val="80000"/>
              </a:lnSpc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的問話，進行自主審查。</a:t>
            </a:r>
          </a:p>
        </p:txBody>
      </p:sp>
      <p:sp>
        <p:nvSpPr>
          <p:cNvPr id="43012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A3DDD00-B246-47DB-A5A9-B9CD2F3E8C2C}" type="slidenum">
              <a:rPr kumimoji="0"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kumimoji="0" lang="en-US" altLang="zh-TW" sz="140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十四、應注意之處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017713"/>
            <a:ext cx="819951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利用上圖三所示的大、小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PDCA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持續改進螺旋的概念，有效地操控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PDCA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持續改進管理循環，再結合「卓越經營品質獎自我評鑑表」之使用，不斷地檢討改進，必能產生「經營績效成果」提升與「顧客滿意成果」的雙重結果。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z="2800" dirty="0" smtClean="0"/>
          </a:p>
        </p:txBody>
      </p:sp>
      <p:sp>
        <p:nvSpPr>
          <p:cNvPr id="44036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B145BE7-6021-4FC1-8CF7-F95CBCA16039}" type="slidenum">
              <a:rPr kumimoji="0"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kumimoji="0" lang="en-US" altLang="zh-TW" sz="140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十四、應注意之處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 smtClean="0"/>
          </a:p>
        </p:txBody>
      </p:sp>
      <p:sp>
        <p:nvSpPr>
          <p:cNvPr id="50179" name="內容版面配置區 2"/>
          <p:cNvSpPr>
            <a:spLocks noGrp="1"/>
          </p:cNvSpPr>
          <p:nvPr>
            <p:ph idx="1"/>
          </p:nvPr>
        </p:nvSpPr>
        <p:spPr>
          <a:xfrm>
            <a:off x="755576" y="2060848"/>
            <a:ext cx="7920880" cy="41148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企業卓越經營績效評審要項具非規範性與彈性，它是依系統與成果導向概念來設計的，它是可改編或改寫的，它不會規定：</a:t>
            </a:r>
          </a:p>
          <a:p>
            <a:pPr marL="717550" indent="-352425" eaLnBrk="1" hangingPunct="1">
              <a:buClrTx/>
              <a:buSzPct val="100000"/>
              <a:buFont typeface="+mj-lt"/>
              <a:buAutoNum type="arabicPeriod"/>
              <a:defRPr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你如何架構組織，該分幾個管理層級，該用什麼管理工具。</a:t>
            </a:r>
          </a:p>
          <a:p>
            <a:pPr marL="717550" indent="-352425" eaLnBrk="1" hangingPunct="1">
              <a:buClrTx/>
              <a:buSzPct val="100000"/>
              <a:buFont typeface="+mj-lt"/>
              <a:buAutoNum type="arabicPeriod"/>
              <a:defRPr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你的組織該有或不該有規劃、研發、倫理、品質或其他職能部門。</a:t>
            </a:r>
          </a:p>
          <a:p>
            <a:pPr marL="717550" indent="-352425" eaLnBrk="1" hangingPunct="1">
              <a:buClrTx/>
              <a:buSzPct val="100000"/>
              <a:buFont typeface="+mj-lt"/>
              <a:buAutoNum type="arabicPeriod"/>
              <a:defRPr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在你組織的不同單位，該不該用相同的方式管理。</a:t>
            </a:r>
          </a:p>
          <a:p>
            <a:pPr eaLnBrk="1" hangingPunct="1">
              <a:defRPr/>
            </a:pPr>
            <a:endParaRPr lang="zh-TW" altLang="en-US" dirty="0" smtClean="0"/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AFE892C-8ECC-4D5B-906E-168869F4860E}" type="slidenum">
              <a:rPr kumimoji="0"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kumimoji="0" lang="en-US" altLang="zh-TW" sz="14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二、概說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017713"/>
            <a:ext cx="8127504" cy="4114800"/>
          </a:xfrm>
        </p:spPr>
        <p:txBody>
          <a:bodyPr/>
          <a:lstStyle/>
          <a:p>
            <a:pPr eaLnBrk="1" hangingPunct="1"/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2008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年更制定「卓越經營績效模式指引」，來推廣卓越經營績效模式，目前已獲若干企業及機構之迴響。</a:t>
            </a:r>
          </a:p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此後每年均隨科技與管理理念的發展，及使用者的方便依</a:t>
            </a:r>
            <a:r>
              <a:rPr lang="zh-TW" altLang="en-US" b="1" dirty="0" smtClean="0">
                <a:ea typeface="標楷體" pitchFamily="65" charset="-120"/>
              </a:rPr>
              <a:t>更容易</a:t>
            </a:r>
            <a:r>
              <a:rPr lang="zh-TW" altLang="en-US" b="1" dirty="0" smtClean="0"/>
              <a:t>、</a:t>
            </a:r>
            <a:r>
              <a:rPr lang="zh-TW" altLang="en-US" b="1" dirty="0" smtClean="0">
                <a:ea typeface="標楷體" pitchFamily="65" charset="-120"/>
              </a:rPr>
              <a:t>更簡單</a:t>
            </a:r>
            <a:r>
              <a:rPr lang="zh-TW" altLang="en-US" b="1" dirty="0" smtClean="0"/>
              <a:t>、</a:t>
            </a:r>
            <a:r>
              <a:rPr lang="zh-TW" altLang="en-US" b="1" dirty="0" smtClean="0">
                <a:ea typeface="標楷體" pitchFamily="65" charset="-120"/>
              </a:rPr>
              <a:t>更精實原則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進行若干調整，今年亦然。</a:t>
            </a:r>
          </a:p>
          <a:p>
            <a:pPr eaLnBrk="1" hangingPunct="1">
              <a:buFont typeface="Wingdings" pitchFamily="2" charset="2"/>
              <a:buNone/>
            </a:pP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dirty="0" smtClean="0"/>
          </a:p>
        </p:txBody>
      </p:sp>
      <p:sp>
        <p:nvSpPr>
          <p:cNvPr id="7172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A33FD68-539F-42FF-9CDD-8360D57CE006}" type="slidenum">
              <a:rPr kumimoji="0"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kumimoji="0" lang="en-US" altLang="zh-TW" sz="140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十四、應注意之處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 smtClean="0"/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>
          <a:xfrm>
            <a:off x="827584" y="2017713"/>
            <a:ext cx="8127504" cy="41148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因為工具、技術、系統或組織架構，通常須視企業類型與大小、組織關係、組織的發展階段，及人力的能力與責任等因素而定，它們會隨需要與策略介入而改變。況且我們尊重組織經營者致勝的獨特理念與管理方式，故不宜加以規定。</a:t>
            </a:r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16DD239-72E7-493D-94F3-850162C0444A}" type="slidenum">
              <a:rPr kumimoji="0"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kumimoji="0" lang="en-US" altLang="zh-TW" sz="140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十四、應注意之處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 smtClean="0"/>
          </a:p>
        </p:txBody>
      </p:sp>
      <p:sp>
        <p:nvSpPr>
          <p:cNvPr id="47107" name="內容版面配置區 2"/>
          <p:cNvSpPr>
            <a:spLocks noGrp="1"/>
          </p:cNvSpPr>
          <p:nvPr>
            <p:ph idx="1"/>
          </p:nvPr>
        </p:nvSpPr>
        <p:spPr>
          <a:xfrm>
            <a:off x="539552" y="2017713"/>
            <a:ext cx="8415536" cy="4114800"/>
          </a:xfrm>
        </p:spPr>
        <p:txBody>
          <a:bodyPr/>
          <a:lstStyle/>
          <a:p>
            <a:pPr marL="346075" indent="-346075" eaLnBrk="1" hangingPunct="1">
              <a:spcBef>
                <a:spcPts val="763"/>
              </a:spcBef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領導者使用此模式時，不可執著於條款文字，需以條款要求作為激發管理創意之基礎，參考其精義運用創新思考，修訂一套符合自用條件的卓越經營模式或全面管理模式，進而創造鼓勵肯冒風險且能樂在工作的環境，塑造樂於改進創新的組織文化，展現出運用此模式所產生獨特的核心能力與競爭優勢，就有機會獲得卓越經營品質獎的榮銜。</a:t>
            </a:r>
          </a:p>
          <a:p>
            <a:pPr marL="346075" indent="-346075" eaLnBrk="1" hangingPunct="1">
              <a:spcBef>
                <a:spcPts val="763"/>
              </a:spcBef>
            </a:pPr>
            <a:endParaRPr lang="zh-TW" altLang="zh-TW" dirty="0" smtClean="0">
              <a:cs typeface="Tahoma" pitchFamily="34" charset="0"/>
            </a:endParaRPr>
          </a:p>
          <a:p>
            <a:pPr marL="346075" indent="-346075" eaLnBrk="1" hangingPunct="1"/>
            <a:endParaRPr lang="zh-TW" altLang="en-US" dirty="0" smtClean="0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11DE635-5B10-457E-8608-0A518ED5CE48}" type="slidenum">
              <a:rPr kumimoji="0"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kumimoji="0" lang="en-US" altLang="zh-TW" sz="140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十五、結語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060848"/>
            <a:ext cx="8219256" cy="4525963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發現推廣卓越經營績效模式是件會產生快樂的有意義工作。</a:t>
            </a:r>
          </a:p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營造必須改變以求勝的氣氛。</a:t>
            </a:r>
          </a:p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建立明確的目標，活動組織內上中下三層，對達成目標做出一致的承諾。</a:t>
            </a:r>
          </a:p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引起組織成員對改變現狀以創造價值的興趣。興奮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(Excited)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，更明確地說，是「為爭勝而興奮」。</a:t>
            </a:r>
          </a:p>
        </p:txBody>
      </p:sp>
      <p:sp>
        <p:nvSpPr>
          <p:cNvPr id="48132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D3FE89F-DA62-40E1-B61E-509C288457EF}" type="slidenum">
              <a:rPr kumimoji="0"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kumimoji="0" lang="en-US" altLang="zh-TW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十五、結語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017713"/>
            <a:ext cx="7848872" cy="41148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此模式可提供組織成員自我發展機會。例如</a:t>
            </a:r>
            <a:r>
              <a:rPr lang="zh-TW" altLang="en-US" b="1" dirty="0" smtClean="0"/>
              <a:t>：</a:t>
            </a:r>
            <a:r>
              <a:rPr lang="zh-TW" altLang="en-US" b="1" dirty="0" smtClean="0">
                <a:ea typeface="標楷體" pitchFamily="65" charset="-120"/>
              </a:rPr>
              <a:t>台灣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飛利浦公司在羅益強總裁領導期間，為挑戰戴明獎拔擢杜茂雄先生做他的助理，杜先生全力以赴，不負所托從而練就一身本領，迄今仍不得閒。</a:t>
            </a:r>
          </a:p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「態度決定高度、眼界決定境界，思品決定人品、思路決定出路。」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你該如何想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dirty="0" smtClean="0"/>
          </a:p>
        </p:txBody>
      </p:sp>
      <p:sp>
        <p:nvSpPr>
          <p:cNvPr id="49156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C338559-7B3C-423E-A7E0-DF6C9F6B9A1C}" type="slidenum">
              <a:rPr kumimoji="0"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kumimoji="0" lang="en-US" altLang="zh-TW" sz="140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017713"/>
            <a:ext cx="7632848" cy="4114800"/>
          </a:xfrm>
        </p:spPr>
        <p:txBody>
          <a:bodyPr anchor="ctr"/>
          <a:lstStyle/>
          <a:p>
            <a:pPr marL="0" indent="0" algn="ctr" defTabSz="323850" eaLnBrk="1" hangingPunct="1">
              <a:buFont typeface="Wingdings" pitchFamily="2" charset="2"/>
              <a:buNone/>
            </a:pPr>
            <a:endParaRPr lang="en-US" altLang="zh-TW" dirty="0"/>
          </a:p>
          <a:p>
            <a:pPr marL="0" indent="0" algn="ctr" defTabSz="271463" eaLnBrk="1" hangingPunct="1">
              <a:buFont typeface="Wingdings" pitchFamily="2" charset="2"/>
              <a:buNone/>
            </a:pP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感謝聆聽</a:t>
            </a:r>
            <a:endParaRPr lang="en-US" altLang="zh-TW" sz="4400" b="1" dirty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TW" sz="4400" dirty="0" smtClean="0"/>
              <a:t> Q &amp; A</a:t>
            </a:r>
          </a:p>
        </p:txBody>
      </p:sp>
      <p:sp>
        <p:nvSpPr>
          <p:cNvPr id="50180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2BFF36F-345D-42E0-937E-6F506E9BA023}" type="slidenum">
              <a:rPr kumimoji="0"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kumimoji="0" lang="en-US" altLang="zh-TW" sz="14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Traditional Arabic" pitchFamily="18" charset="-78"/>
              </a:rPr>
              <a:t>二、概說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Traditional Arabic" pitchFamily="18" charset="-78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cs typeface="Traditional Arabic" pitchFamily="18" charset="-78"/>
              </a:rPr>
              <a:t>續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  <a:cs typeface="Traditional Arabic" pitchFamily="18" charset="-78"/>
              </a:rPr>
              <a:t>)</a:t>
            </a:r>
            <a:endParaRPr lang="zh-TW" altLang="en-US" b="1" dirty="0" smtClean="0">
              <a:latin typeface="標楷體" pitchFamily="65" charset="-120"/>
              <a:ea typeface="標楷體" pitchFamily="65" charset="-120"/>
              <a:cs typeface="Traditional Arabic" pitchFamily="18" charset="-78"/>
            </a:endParaRPr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755576" y="2017713"/>
            <a:ext cx="8199512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卓越經營績效模式應用指引共分為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「甲部分：組織運作一般性敘述」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「乙部分：企業卓越經營績效模式概述（資訊性）」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「丙部分：說明卓越經營績效模式之實務運作」三部分。</a:t>
            </a:r>
          </a:p>
        </p:txBody>
      </p:sp>
      <p:sp>
        <p:nvSpPr>
          <p:cNvPr id="8196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9D2577F-4123-4EC5-B449-257B30D8FB04}" type="slidenum">
              <a:rPr kumimoji="0"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kumimoji="0" lang="en-US" altLang="zh-TW" sz="14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三、挑戰卓越經營品質獎之策略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017713"/>
            <a:ext cx="7920880" cy="4114800"/>
          </a:xfrm>
        </p:spPr>
        <p:txBody>
          <a:bodyPr/>
          <a:lstStyle/>
          <a:p>
            <a:pPr marL="450850" lvl="1" indent="-450850" eaLnBrk="1" hangingPunct="1">
              <a:buFont typeface="Wingdings" pitchFamily="2" charset="2"/>
              <a:buNone/>
            </a:pP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高階主管的決心、參加者的信心與熱心 。</a:t>
            </a:r>
          </a:p>
          <a:p>
            <a:pPr marL="450850" lvl="1" indent="-450850" eaLnBrk="1" hangingPunct="1">
              <a:buFont typeface="Wingdings" pitchFamily="2" charset="2"/>
              <a:buNone/>
            </a:pP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全員教育訓練。</a:t>
            </a:r>
          </a:p>
          <a:p>
            <a:pPr marL="450850" lvl="1" indent="-450850" eaLnBrk="1" hangingPunct="1">
              <a:buFont typeface="Wingdings" pitchFamily="2" charset="2"/>
              <a:buNone/>
            </a:pP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落實執行。</a:t>
            </a:r>
          </a:p>
          <a:p>
            <a:pPr marL="0" indent="0" eaLnBrk="1" hangingPunct="1">
              <a:buNone/>
            </a:pPr>
            <a:endParaRPr lang="en-US" altLang="zh-TW" dirty="0" smtClean="0"/>
          </a:p>
        </p:txBody>
      </p:sp>
      <p:sp>
        <p:nvSpPr>
          <p:cNvPr id="9220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E221498-2F0D-446F-AFC5-3FA78675A5CF}" type="slidenum">
              <a:rPr kumimoji="0"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kumimoji="0" lang="en-US" altLang="zh-TW" sz="14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ea typeface="標楷體" pitchFamily="65" charset="-120"/>
              </a:rPr>
              <a:t>四、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卓越經營績效模式角色</a:t>
            </a:r>
            <a:endParaRPr lang="zh-TW" altLang="en-US" b="1" dirty="0" smtClean="0">
              <a:ea typeface="標楷體" pitchFamily="65" charset="-12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017713"/>
            <a:ext cx="8199512" cy="4114800"/>
          </a:xfrm>
        </p:spPr>
        <p:txBody>
          <a:bodyPr/>
          <a:lstStyle/>
          <a:p>
            <a:pPr marL="365125" indent="-36512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協助改進企業績效實務運作、經營能力、及成果。</a:t>
            </a:r>
          </a:p>
          <a:p>
            <a:pPr marL="365125" indent="-36512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利於在各型企業組織中從事溝通與分享最佳實務運作資訊。</a:t>
            </a:r>
          </a:p>
          <a:p>
            <a:pPr marL="365125" indent="-365125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作為瞭解與管理績效，及指引組織規劃與學習機會之使用工具。</a:t>
            </a:r>
          </a:p>
          <a:p>
            <a:pPr marL="0" indent="0" eaLnBrk="1" hangingPunct="1">
              <a:buNone/>
            </a:pPr>
            <a:endParaRPr lang="en-US" altLang="zh-TW" b="1" dirty="0" smtClean="0">
              <a:ea typeface="標楷體" pitchFamily="65" charset="-120"/>
            </a:endParaRPr>
          </a:p>
        </p:txBody>
      </p:sp>
      <p:sp>
        <p:nvSpPr>
          <p:cNvPr id="10244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05A850A-1F54-48B7-826A-8CFEEB046DCC}" type="slidenum">
              <a:rPr kumimoji="0"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kumimoji="0" lang="en-US" altLang="zh-TW" sz="14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五、卓越經營績效模式的目的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017713"/>
            <a:ext cx="7992888" cy="4114800"/>
          </a:xfrm>
        </p:spPr>
        <p:txBody>
          <a:bodyPr/>
          <a:lstStyle/>
          <a:p>
            <a:pPr marL="365125" indent="-365125" eaLnBrk="1" hangingPunct="1">
              <a:lnSpc>
                <a:spcPct val="80000"/>
              </a:lnSpc>
              <a:buClrTx/>
              <a:buSzPct val="100000"/>
              <a:buFont typeface="+mj-lt"/>
              <a:buAutoNum type="arabicPeriod"/>
            </a:pP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以全面品質管理概念，建立「卓越經營績效模式」供企業提升實務運作能力，達到「改善體質，永續經營」之目標。</a:t>
            </a:r>
          </a:p>
          <a:p>
            <a:pPr marL="365125" indent="-365125" eaLnBrk="1" hangingPunct="1">
              <a:lnSpc>
                <a:spcPct val="80000"/>
              </a:lnSpc>
              <a:buClrTx/>
              <a:buSzPct val="100000"/>
              <a:buFont typeface="+mj-lt"/>
              <a:buAutoNum type="arabicPeriod"/>
            </a:pP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在團體會員組織中，從事溝通與分享最佳實務運作之資訊，以增強彼此經營體質。</a:t>
            </a:r>
          </a:p>
          <a:p>
            <a:pPr marL="365125" indent="-365125" eaLnBrk="1" hangingPunct="1">
              <a:lnSpc>
                <a:spcPct val="80000"/>
              </a:lnSpc>
              <a:buClrTx/>
              <a:buSzPct val="100000"/>
              <a:buFont typeface="+mj-lt"/>
              <a:buAutoNum type="arabicPeriod"/>
            </a:pP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作為企業經營者訓練員工及改進組織績效的工具。</a:t>
            </a:r>
          </a:p>
          <a:p>
            <a:pPr marL="365125" indent="-365125" eaLnBrk="1" hangingPunct="1">
              <a:lnSpc>
                <a:spcPct val="80000"/>
              </a:lnSpc>
              <a:buClrTx/>
              <a:buSzPct val="100000"/>
              <a:buFont typeface="+mj-lt"/>
              <a:buAutoNum type="arabicPeriod"/>
            </a:pP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從自我評鑑中，找出改進之道，從而提升營運能力與增加顧客滿意度。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268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28B96BB-E5E6-4097-B718-25CD722AA691}" type="slidenum">
              <a:rPr kumimoji="0" lang="en-US" altLang="zh-TW" sz="14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kumimoji="0" lang="en-US" altLang="zh-TW" sz="14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942</TotalTime>
  <Words>3609</Words>
  <Application>Microsoft Office PowerPoint</Application>
  <PresentationFormat>如螢幕大小 (4:3)</PresentationFormat>
  <Paragraphs>390</Paragraphs>
  <Slides>54</Slides>
  <Notes>38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54</vt:i4>
      </vt:variant>
    </vt:vector>
  </HeadingPairs>
  <TitlesOfParts>
    <vt:vector size="62" baseType="lpstr">
      <vt:lpstr>Traditional Arabic</vt:lpstr>
      <vt:lpstr>新細明體</vt:lpstr>
      <vt:lpstr>標楷體</vt:lpstr>
      <vt:lpstr>Arial</vt:lpstr>
      <vt:lpstr>Tahoma</vt:lpstr>
      <vt:lpstr>Times New Roman</vt:lpstr>
      <vt:lpstr>Wingdings</vt:lpstr>
      <vt:lpstr>Blends</vt:lpstr>
      <vt:lpstr>卓越經營品質獎說明</vt:lpstr>
      <vt:lpstr> 一、前言</vt:lpstr>
      <vt:lpstr>一、前言(續)</vt:lpstr>
      <vt:lpstr> 二、概說</vt:lpstr>
      <vt:lpstr>二、概說(續)</vt:lpstr>
      <vt:lpstr>二、概說(續)</vt:lpstr>
      <vt:lpstr>  三、挑戰卓越經營品質獎之策略</vt:lpstr>
      <vt:lpstr>四、卓越經營績效模式角色</vt:lpstr>
      <vt:lpstr>五、卓越經營績效模式的目的</vt:lpstr>
      <vt:lpstr>六、卓越經營績效模式的特質</vt:lpstr>
      <vt:lpstr>六、卓越經營績效模式的特質(續)</vt:lpstr>
      <vt:lpstr>六、卓越經營績效模式的特質(續)</vt:lpstr>
      <vt:lpstr>七、卓越經營績效模式 （企業類）</vt:lpstr>
      <vt:lpstr>七、卓越經營績效模式 （教育類）</vt:lpstr>
      <vt:lpstr>七、卓越經營績效模式 （醫療類）</vt:lpstr>
      <vt:lpstr> 八、品質持續改進循環</vt:lpstr>
      <vt:lpstr>八、品質持續改進循環(續)</vt:lpstr>
      <vt:lpstr>八、品質持續改進循環(續)</vt:lpstr>
      <vt:lpstr>九、品質管理十原則</vt:lpstr>
      <vt:lpstr>   九、品質管理十原則(續)</vt:lpstr>
      <vt:lpstr>「品質管理十原則」與 卓越經營績效模式的關係</vt:lpstr>
      <vt:lpstr>PowerPoint 簡報</vt:lpstr>
      <vt:lpstr>PowerPoint 簡報</vt:lpstr>
      <vt:lpstr> 十一、評審要項及其做法</vt:lpstr>
      <vt:lpstr>十一、評審要項及其做法(續)</vt:lpstr>
      <vt:lpstr>8.1.領導</vt:lpstr>
      <vt:lpstr>8.1.領導(續)</vt:lpstr>
      <vt:lpstr>8.2.策略規劃與創新 </vt:lpstr>
      <vt:lpstr>8.2.策略規劃與創新(續) </vt:lpstr>
      <vt:lpstr>8.3. 顧客與市場</vt:lpstr>
      <vt:lpstr>8.3. 顧客與市場(續)</vt:lpstr>
      <vt:lpstr>8.4. 資源管理 </vt:lpstr>
      <vt:lpstr>8.4. 資源管理 (續)</vt:lpstr>
      <vt:lpstr>8.5.營運管理</vt:lpstr>
      <vt:lpstr>8.5.營運管理(續)</vt:lpstr>
      <vt:lpstr>8.6. 資訊與知識管理</vt:lpstr>
      <vt:lpstr>8.6. 資訊與知識管理(續)</vt:lpstr>
      <vt:lpstr>8.7. 經營績效成果  </vt:lpstr>
      <vt:lpstr>8.7. 經營績效成果(續)  </vt:lpstr>
      <vt:lpstr>十二、落實執行之道</vt:lpstr>
      <vt:lpstr>十二、落實執行之道(續)</vt:lpstr>
      <vt:lpstr>    十三、如何實施自我評鑑</vt:lpstr>
      <vt:lpstr>十三、如何實施自我評鑑(續)</vt:lpstr>
      <vt:lpstr>表3.成熟度自我評鑑表</vt:lpstr>
      <vt:lpstr>表3.成熟度自我評鑑表(續)</vt:lpstr>
      <vt:lpstr>表4.自我評鑑成熟度說明表</vt:lpstr>
      <vt:lpstr> 十四、應注意之處 </vt:lpstr>
      <vt:lpstr>十四、應注意之處(續)</vt:lpstr>
      <vt:lpstr>十四、應注意之處(續)</vt:lpstr>
      <vt:lpstr>十四、應注意之處(續)</vt:lpstr>
      <vt:lpstr>十四、應注意之處(續)</vt:lpstr>
      <vt:lpstr> 十五、結語</vt:lpstr>
      <vt:lpstr>十五、結語(續)</vt:lpstr>
      <vt:lpstr>PowerPoint 簡報</vt:lpstr>
    </vt:vector>
  </TitlesOfParts>
  <Company>mychat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卓越經營品質獎卓越經營績效模式說明(2016)</dc:title>
  <dc:creator>HC Tsai</dc:creator>
  <cp:lastModifiedBy>蔡宜均</cp:lastModifiedBy>
  <cp:revision>52</cp:revision>
  <dcterms:created xsi:type="dcterms:W3CDTF">2012-02-20T15:54:59Z</dcterms:created>
  <dcterms:modified xsi:type="dcterms:W3CDTF">2016-04-07T01:31:00Z</dcterms:modified>
</cp:coreProperties>
</file>